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4" r:id="rId3"/>
    <p:sldId id="268" r:id="rId4"/>
    <p:sldId id="272" r:id="rId5"/>
    <p:sldId id="276" r:id="rId6"/>
    <p:sldId id="260" r:id="rId7"/>
    <p:sldId id="280" r:id="rId8"/>
    <p:sldId id="284" r:id="rId9"/>
    <p:sldId id="288" r:id="rId10"/>
    <p:sldId id="292" r:id="rId11"/>
    <p:sldId id="296" r:id="rId12"/>
    <p:sldId id="300" r:id="rId13"/>
    <p:sldId id="304" r:id="rId14"/>
  </p:sldIdLst>
  <p:sldSz cx="12192000" cy="6858000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173B2"/>
    <a:srgbClr val="024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4"/>
    <p:restoredTop sz="94626"/>
  </p:normalViewPr>
  <p:slideViewPr>
    <p:cSldViewPr snapToGrid="0" snapToObjects="1" showGuides="1">
      <p:cViewPr varScale="1">
        <p:scale>
          <a:sx n="111" d="100"/>
          <a:sy n="111" d="100"/>
        </p:scale>
        <p:origin x="256" y="1336"/>
      </p:cViewPr>
      <p:guideLst>
        <p:guide orient="horz" pos="2160"/>
        <p:guide pos="7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AAD057-2A22-BC4A-A98B-5C2EE54CFF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65585-0028-DD4B-B31F-70610AD4B1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908E93-0AC5-2449-8B86-3E460A219C47}" type="datetimeFigureOut">
              <a:rPr lang="en-US"/>
              <a:pPr>
                <a:defRPr/>
              </a:pPr>
              <a:t>10/14/19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34384-4274-5E4B-9B92-207005CDDD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F84DD-4F21-2142-A4AF-2B7B11518A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75ED985-ED11-C846-A28C-5DB64A936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7303C4-0694-DF4B-81AD-7FD6CAB12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57791-1A41-9148-AFA7-4B328BE5B45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0AD1AE-B9FB-4A43-921C-0371AE673881}" type="datetimeFigureOut">
              <a:rPr lang="en-US"/>
              <a:pPr>
                <a:defRPr/>
              </a:pPr>
              <a:t>10/14/19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39AAB73-73B6-F449-B66A-ABE7C52D9D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97FCB35-BB2B-AD4D-91B5-D8032C95F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58657-A48A-B948-901A-96DB39A87C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4CA40-7A99-684C-BC95-18FA18FD4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3C7419-AC39-8646-A742-4A7C59F02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73AEC22-885E-D349-88CE-0D9263589B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4278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4924" y="2286000"/>
            <a:ext cx="8997316" cy="1143000"/>
          </a:xfrm>
        </p:spPr>
        <p:txBody>
          <a:bodyPr anchor="t"/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4923" y="3535363"/>
            <a:ext cx="10139364" cy="2662227"/>
          </a:xfrm>
        </p:spPr>
        <p:txBody>
          <a:bodyPr/>
          <a:lstStyle>
            <a:lvl1pPr marL="0" indent="0"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Investigators:</a:t>
            </a:r>
            <a:endParaRPr lang="en-US" altLang="en-US" sz="2400" b="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Co-investigators:</a:t>
            </a:r>
            <a:r>
              <a:rPr lang="en-US" altLang="en-US" sz="2400" b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Collaborators: 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Advisors: </a:t>
            </a:r>
            <a:endParaRPr lang="en-US" altLang="en-US" sz="2400" b="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F1C0E0-5036-8E4A-A516-A90A887C67D9}"/>
              </a:ext>
            </a:extLst>
          </p:cNvPr>
          <p:cNvCxnSpPr/>
          <p:nvPr userDrawn="1"/>
        </p:nvCxnSpPr>
        <p:spPr>
          <a:xfrm>
            <a:off x="1304925" y="2228850"/>
            <a:ext cx="10887075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4D6CFE1-5D8C-4748-A915-3822190AB9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99680" y="590868"/>
            <a:ext cx="3596640" cy="16297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560CD9-4B51-BA4D-8E30-51B512EF0D7A}"/>
              </a:ext>
            </a:extLst>
          </p:cNvPr>
          <p:cNvSpPr txBox="1"/>
          <p:nvPr userDrawn="1"/>
        </p:nvSpPr>
        <p:spPr>
          <a:xfrm>
            <a:off x="1304923" y="1266489"/>
            <a:ext cx="7654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Project Initiation with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Cyclotron-Produced Radiotracers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01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ub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41F41B-5246-6B4F-A7B8-3DFC5CFD7B2B}"/>
              </a:ext>
            </a:extLst>
          </p:cNvPr>
          <p:cNvSpPr/>
          <p:nvPr userDrawn="1"/>
        </p:nvSpPr>
        <p:spPr>
          <a:xfrm>
            <a:off x="-114300" y="5570538"/>
            <a:ext cx="12534900" cy="128746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DF48CE-7C1F-CC42-9FB7-C80CD71861BA}"/>
              </a:ext>
            </a:extLst>
          </p:cNvPr>
          <p:cNvSpPr/>
          <p:nvPr userDrawn="1"/>
        </p:nvSpPr>
        <p:spPr>
          <a:xfrm>
            <a:off x="-114300" y="5802313"/>
            <a:ext cx="12534900" cy="1287462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80149"/>
            <a:ext cx="10363200" cy="486092"/>
          </a:xfrm>
        </p:spPr>
        <p:txBody>
          <a:bodyPr/>
          <a:lstStyle>
            <a:lvl1pPr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81480"/>
            <a:ext cx="10363200" cy="916623"/>
          </a:xfrm>
        </p:spPr>
        <p:txBody>
          <a:bodyPr/>
          <a:lstStyle>
            <a:lvl1pPr marL="0" indent="0" algn="ctr">
              <a:buNone/>
              <a:defRPr sz="3600" b="0" i="0">
                <a:solidFill>
                  <a:schemeClr val="tx2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BB46C31-CACE-B64B-B711-BA3C604C0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2039" y="3352800"/>
            <a:ext cx="7533321" cy="2032000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06DC50F-A529-3047-9904-0C072BF5709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09600" y="6402388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F8083-2EAB-AA43-BFDB-F21E9777A04F}" type="datetimeFigureOut">
              <a:rPr lang="en-US"/>
              <a:pPr>
                <a:defRPr/>
              </a:pPr>
              <a:t>10/14/19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C430788-4849-4642-AB15-8FABE76E3C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65600" y="6402388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3E82F5-2D6C-B241-BF80-5D79EAF3C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21370" y="5793740"/>
            <a:ext cx="2348710" cy="106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ubtitl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44300-C61A-2443-B84C-6A75A842E723}"/>
              </a:ext>
            </a:extLst>
          </p:cNvPr>
          <p:cNvSpPr/>
          <p:nvPr userDrawn="1"/>
        </p:nvSpPr>
        <p:spPr>
          <a:xfrm>
            <a:off x="-101600" y="5570538"/>
            <a:ext cx="12407900" cy="12874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7BB46C-621E-C14A-BE4B-49F8CC3110F4}"/>
              </a:ext>
            </a:extLst>
          </p:cNvPr>
          <p:cNvSpPr/>
          <p:nvPr userDrawn="1"/>
        </p:nvSpPr>
        <p:spPr>
          <a:xfrm>
            <a:off x="-101600" y="5786438"/>
            <a:ext cx="12407900" cy="1257300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9DD83-B899-FA4B-9E48-A31E75CDC1D7}"/>
              </a:ext>
            </a:extLst>
          </p:cNvPr>
          <p:cNvSpPr/>
          <p:nvPr userDrawn="1"/>
        </p:nvSpPr>
        <p:spPr>
          <a:xfrm>
            <a:off x="8750300" y="5786438"/>
            <a:ext cx="3556000" cy="12573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80149"/>
            <a:ext cx="10363200" cy="486092"/>
          </a:xfrm>
        </p:spPr>
        <p:txBody>
          <a:bodyPr/>
          <a:lstStyle>
            <a:lvl1pPr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81480"/>
            <a:ext cx="10363200" cy="916623"/>
          </a:xfrm>
        </p:spPr>
        <p:txBody>
          <a:bodyPr/>
          <a:lstStyle>
            <a:lvl1pPr marL="0" indent="0" algn="ctr">
              <a:buNone/>
              <a:defRPr sz="3600" b="0" i="0">
                <a:solidFill>
                  <a:schemeClr val="tx2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BB46C31-CACE-B64B-B711-BA3C604C0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2039" y="3352800"/>
            <a:ext cx="7533321" cy="2032000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CB27AB-3ABD-8448-B2F2-B1523226E3B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09600" y="6402388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013E3-6AEC-9F45-9DC4-C4D85D0F66F4}" type="datetimeFigureOut">
              <a:rPr lang="en-US"/>
              <a:pPr>
                <a:defRPr/>
              </a:pPr>
              <a:t>10/14/19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9E717E0-A346-B14F-A772-010DD61449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65600" y="6402388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C81F13-C2B1-9F49-AD11-01063F4C6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21370" y="5793740"/>
            <a:ext cx="2348710" cy="106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5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439863"/>
            <a:ext cx="10972801" cy="4569041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59104B-7FB8-D74D-93D9-B77F48A5814B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84C8D7-9016-094F-B1B6-8C842030EF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9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84" userDrawn="1">
          <p15:clr>
            <a:srgbClr val="FBAE40"/>
          </p15:clr>
        </p15:guide>
        <p15:guide id="2" pos="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2249424"/>
            <a:ext cx="11001375" cy="3724716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0DD5377-A93D-BA4D-B934-84D7A33F737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7481" y="1331914"/>
            <a:ext cx="11001375" cy="639762"/>
          </a:xfrm>
        </p:spPr>
        <p:txBody>
          <a:bodyPr anchor="t"/>
          <a:lstStyle>
            <a:lvl1pPr marL="0" indent="0" algn="ctr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E381EC-EA7A-A947-B229-0A0E1CA2E684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A3D76C7E-3725-674B-A1BF-99E2226364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15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39863"/>
            <a:ext cx="5384800" cy="4569041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39864"/>
            <a:ext cx="5384800" cy="4569049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47CAFDF-E189-8748-BAC4-D6F0F68F206B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B0771D7-EC20-984F-B29A-C0C3BE7F2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4"/>
            <a:ext cx="5384800" cy="3724716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4"/>
            <a:ext cx="5384800" cy="3724714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0DD5377-A93D-BA4D-B934-84D7A33F737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7481" y="1331914"/>
            <a:ext cx="5389033" cy="639762"/>
          </a:xfrm>
        </p:spPr>
        <p:txBody>
          <a:bodyPr anchor="t"/>
          <a:lstStyle>
            <a:lvl1pPr marL="0" indent="0" algn="ctr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1073B7A-34B5-7941-85F4-2F4F82991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6" y="1331914"/>
            <a:ext cx="5389034" cy="639762"/>
          </a:xfrm>
        </p:spPr>
        <p:txBody>
          <a:bodyPr anchor="t"/>
          <a:lstStyle>
            <a:lvl1pPr marL="0" indent="0" algn="ctr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033184-D455-5145-8F25-D4D11AD82BE6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33EA07E-88D9-C14F-8E1A-7BB08DED2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4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92B0B9-15DD-3544-948D-33E5AC8B36C5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A136869-EA56-1448-A302-FDB1883E89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0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A03828-3AD9-AC41-96DE-79BAE6677B14}"/>
              </a:ext>
            </a:extLst>
          </p:cNvPr>
          <p:cNvSpPr/>
          <p:nvPr userDrawn="1"/>
        </p:nvSpPr>
        <p:spPr>
          <a:xfrm>
            <a:off x="-174171" y="-116111"/>
            <a:ext cx="12554858" cy="1309911"/>
          </a:xfrm>
          <a:prstGeom prst="rect">
            <a:avLst/>
          </a:prstGeom>
          <a:solidFill>
            <a:srgbClr val="004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C9851-104C-D645-A708-50326A0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760626-294A-5348-96CE-BF406AE1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66700"/>
            <a:ext cx="10972800" cy="736600"/>
          </a:xfr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0DD5377-A93D-BA4D-B934-84D7A33F737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7481" y="1331914"/>
            <a:ext cx="11003494" cy="639762"/>
          </a:xfrm>
        </p:spPr>
        <p:txBody>
          <a:bodyPr anchor="t"/>
          <a:lstStyle>
            <a:lvl1pPr marL="0" indent="0" algn="ctr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2088A6-3C21-AF44-8FF0-9928C28B22B3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09D65BA-B1BF-0F4C-8FBF-F2C3E01CA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9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92E6904-BF8F-5A48-93A8-60DAD217F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00E9D5F-1F1C-3F4B-89E6-0CFBB63A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E602E-CE0A-FA41-9A63-54C0A96E57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6226" y="6183497"/>
            <a:ext cx="1488558" cy="67450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B3B11B-8C86-5D45-8E7B-310C3C3D8286}"/>
              </a:ext>
            </a:extLst>
          </p:cNvPr>
          <p:cNvCxnSpPr>
            <a:cxnSpLocks/>
          </p:cNvCxnSpPr>
          <p:nvPr userDrawn="1"/>
        </p:nvCxnSpPr>
        <p:spPr>
          <a:xfrm>
            <a:off x="152400" y="6169024"/>
            <a:ext cx="11878733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665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9000">
              <a:schemeClr val="accent1">
                <a:lumMod val="20000"/>
                <a:lumOff val="8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9778AA2-B0DA-AA43-AE78-8A6BF02C83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3903AF5-9C0F-B840-BD78-20168FC954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B7869-BF11-7B40-883D-9B2D5053B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121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4C908-FB4C-A94B-96F6-DC1A3F86C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121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72" r:id="rId2"/>
    <p:sldLayoutId id="2147483673" r:id="rId3"/>
    <p:sldLayoutId id="2147483715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20" r:id="rId10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4CE7-AB1B-514E-8569-6BE8852C7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D8EFA1-68D1-C641-8BF1-C9D3C430C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Investigators: </a:t>
            </a:r>
            <a:r>
              <a:rPr lang="en-US" dirty="0"/>
              <a:t>Lorem Ipsum</a:t>
            </a:r>
          </a:p>
          <a:p>
            <a:r>
              <a:rPr lang="en-US" sz="800" dirty="0"/>
              <a:t> </a:t>
            </a:r>
          </a:p>
          <a:p>
            <a:r>
              <a:rPr lang="en-US" sz="1800" dirty="0"/>
              <a:t>Co-investigators: </a:t>
            </a:r>
            <a:r>
              <a:rPr lang="en-US" dirty="0"/>
              <a:t>Lorem Ipsum</a:t>
            </a:r>
            <a:endParaRPr lang="en-US" sz="1800" dirty="0"/>
          </a:p>
          <a:p>
            <a:r>
              <a:rPr lang="en-US" sz="800" dirty="0"/>
              <a:t> </a:t>
            </a:r>
          </a:p>
          <a:p>
            <a:r>
              <a:rPr lang="en-US" sz="1800" dirty="0"/>
              <a:t>Collaborators: </a:t>
            </a:r>
            <a:r>
              <a:rPr lang="en-US" dirty="0"/>
              <a:t>Lorem Ipsum</a:t>
            </a:r>
          </a:p>
          <a:p>
            <a:r>
              <a:rPr lang="en-US" sz="800" dirty="0"/>
              <a:t> </a:t>
            </a:r>
          </a:p>
          <a:p>
            <a:r>
              <a:rPr lang="en-US" sz="1800" dirty="0"/>
              <a:t>Advisors: </a:t>
            </a:r>
            <a:r>
              <a:rPr lang="en-US" dirty="0"/>
              <a:t>Lorem Ipsum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450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Premises and Specific Aims</a:t>
            </a:r>
          </a:p>
        </p:txBody>
      </p:sp>
    </p:spTree>
    <p:extLst>
      <p:ext uri="{BB962C8B-B14F-4D97-AF65-F5344CB8AC3E}">
        <p14:creationId xmlns:p14="http://schemas.microsoft.com/office/powerpoint/2010/main" val="158972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Statement</a:t>
            </a:r>
          </a:p>
        </p:txBody>
      </p:sp>
    </p:spTree>
    <p:extLst>
      <p:ext uri="{BB962C8B-B14F-4D97-AF65-F5344CB8AC3E}">
        <p14:creationId xmlns:p14="http://schemas.microsoft.com/office/powerpoint/2010/main" val="44741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and/or Clinical Impact</a:t>
            </a:r>
          </a:p>
        </p:txBody>
      </p:sp>
    </p:spTree>
    <p:extLst>
      <p:ext uri="{BB962C8B-B14F-4D97-AF65-F5344CB8AC3E}">
        <p14:creationId xmlns:p14="http://schemas.microsoft.com/office/powerpoint/2010/main" val="1964955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(if any)</a:t>
            </a:r>
          </a:p>
        </p:txBody>
      </p:sp>
    </p:spTree>
    <p:extLst>
      <p:ext uri="{BB962C8B-B14F-4D97-AF65-F5344CB8AC3E}">
        <p14:creationId xmlns:p14="http://schemas.microsoft.com/office/powerpoint/2010/main" val="264194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Strategy</a:t>
            </a:r>
          </a:p>
        </p:txBody>
      </p:sp>
    </p:spTree>
    <p:extLst>
      <p:ext uri="{BB962C8B-B14F-4D97-AF65-F5344CB8AC3E}">
        <p14:creationId xmlns:p14="http://schemas.microsoft.com/office/powerpoint/2010/main" val="1544453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Readiness</a:t>
            </a:r>
          </a:p>
        </p:txBody>
      </p:sp>
    </p:spTree>
    <p:extLst>
      <p:ext uri="{BB962C8B-B14F-4D97-AF65-F5344CB8AC3E}">
        <p14:creationId xmlns:p14="http://schemas.microsoft.com/office/powerpoint/2010/main" val="2781170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Study Length and Patient Volume</a:t>
            </a:r>
          </a:p>
        </p:txBody>
      </p:sp>
    </p:spTree>
    <p:extLst>
      <p:ext uri="{BB962C8B-B14F-4D97-AF65-F5344CB8AC3E}">
        <p14:creationId xmlns:p14="http://schemas.microsoft.com/office/powerpoint/2010/main" val="3667581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Order and Timelines</a:t>
            </a:r>
          </a:p>
        </p:txBody>
      </p:sp>
    </p:spTree>
    <p:extLst>
      <p:ext uri="{BB962C8B-B14F-4D97-AF65-F5344CB8AC3E}">
        <p14:creationId xmlns:p14="http://schemas.microsoft.com/office/powerpoint/2010/main" val="38486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Obstacles and Alternative Solutions</a:t>
            </a:r>
          </a:p>
        </p:txBody>
      </p:sp>
    </p:spTree>
    <p:extLst>
      <p:ext uri="{BB962C8B-B14F-4D97-AF65-F5344CB8AC3E}">
        <p14:creationId xmlns:p14="http://schemas.microsoft.com/office/powerpoint/2010/main" val="1625767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6700"/>
            <a:ext cx="11430000" cy="736600"/>
          </a:xfrm>
        </p:spPr>
        <p:txBody>
          <a:bodyPr/>
          <a:lstStyle/>
          <a:p>
            <a:r>
              <a:rPr lang="en-US" dirty="0"/>
              <a:t>What technical and/or administrative assistance will you need from Radiology and/or CRP?</a:t>
            </a:r>
          </a:p>
        </p:txBody>
      </p:sp>
    </p:spTree>
    <p:extLst>
      <p:ext uri="{BB962C8B-B14F-4D97-AF65-F5344CB8AC3E}">
        <p14:creationId xmlns:p14="http://schemas.microsoft.com/office/powerpoint/2010/main" val="1191997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Effort- and/or Cost-Sharing Plans</a:t>
            </a:r>
          </a:p>
        </p:txBody>
      </p:sp>
    </p:spTree>
    <p:extLst>
      <p:ext uri="{BB962C8B-B14F-4D97-AF65-F5344CB8AC3E}">
        <p14:creationId xmlns:p14="http://schemas.microsoft.com/office/powerpoint/2010/main" val="261811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4801E2-EB07-204B-AE87-349A32F3A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AD66FE-4A9E-1A41-B74D-8E9C7DB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for Extramural Grant Application</a:t>
            </a:r>
          </a:p>
        </p:txBody>
      </p:sp>
    </p:spTree>
    <p:extLst>
      <p:ext uri="{BB962C8B-B14F-4D97-AF65-F5344CB8AC3E}">
        <p14:creationId xmlns:p14="http://schemas.microsoft.com/office/powerpoint/2010/main" val="1821772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TSW RAD Blue" id="{95FEA63A-E06E-9C43-BBB8-2E83FCF493A5}" vid="{61A916C9-E44E-374E-A20E-0C97194354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85</Words>
  <Application>Microsoft Macintosh PowerPoint</Application>
  <PresentationFormat>Widescreen</PresentationFormat>
  <Paragraphs>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Scientific Premises and Specific Aims</vt:lpstr>
      <vt:lpstr>Innovation Statement</vt:lpstr>
      <vt:lpstr>Scientific and/or Clinical Impact</vt:lpstr>
      <vt:lpstr>Preliminary Results (if any)</vt:lpstr>
      <vt:lpstr>Research Strategy</vt:lpstr>
      <vt:lpstr>Regulatory Readiness</vt:lpstr>
      <vt:lpstr>Proposed Study Length and Patient Volume</vt:lpstr>
      <vt:lpstr>Task Order and Timelines</vt:lpstr>
      <vt:lpstr>Major Obstacles and Alternative Solutions</vt:lpstr>
      <vt:lpstr>What technical and/or administrative assistance will you need from Radiology and/or CRP?</vt:lpstr>
      <vt:lpstr>Effort- and/or Cost-Sharing Plans</vt:lpstr>
      <vt:lpstr>Plans for Extramural Grant 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Lindsay Jillson</dc:creator>
  <cp:lastModifiedBy>Lindsay Jillson</cp:lastModifiedBy>
  <cp:revision>5</cp:revision>
  <cp:lastPrinted>2014-09-30T17:03:50Z</cp:lastPrinted>
  <dcterms:created xsi:type="dcterms:W3CDTF">2019-10-14T17:41:33Z</dcterms:created>
  <dcterms:modified xsi:type="dcterms:W3CDTF">2019-10-14T18:26:45Z</dcterms:modified>
</cp:coreProperties>
</file>